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73" r:id="rId8"/>
    <p:sldId id="274" r:id="rId9"/>
    <p:sldId id="263" r:id="rId10"/>
    <p:sldId id="264" r:id="rId11"/>
    <p:sldId id="265" r:id="rId12"/>
    <p:sldId id="275" r:id="rId13"/>
    <p:sldId id="266" r:id="rId14"/>
    <p:sldId id="267" r:id="rId15"/>
    <p:sldId id="271" r:id="rId16"/>
    <p:sldId id="272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927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8275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8785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</a:t>
            </a:r>
            <a:r>
              <a:rPr lang="en-US" dirty="0" err="1"/>
              <a:t>levela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2786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188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1007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5472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955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26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7509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0711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E38A0-C1FE-44D8-B3C8-BD3CE02B705D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21B8F-BA8F-4B3A-B85C-A41EF0F40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1915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40" r:id="rId7"/>
    <p:sldLayoutId id="2147483739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v.org/" TargetMode="External"/><Relationship Id="rId2" Type="http://schemas.openxmlformats.org/officeDocument/2006/relationships/hyperlink" Target="https://medium.com/@ageitgey/machine-learning-is-fun-part-4-modern-face-recognition-with-deep-learning-c3cffc121d78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3F4C3-111F-4E6D-8720-BBD814C8E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73"/>
            <a:ext cx="9144000" cy="3491590"/>
          </a:xfrm>
        </p:spPr>
        <p:txBody>
          <a:bodyPr>
            <a:noAutofit/>
          </a:bodyPr>
          <a:lstStyle/>
          <a:p>
            <a:r>
              <a:rPr lang="en-IN" sz="6600" dirty="0">
                <a:solidFill>
                  <a:schemeClr val="tx1">
                    <a:lumMod val="65000"/>
                    <a:lumOff val="35000"/>
                  </a:schemeClr>
                </a:solidFill>
                <a:latin typeface="Bookman Old Style" panose="02050604050505020204" pitchFamily="18" charset="0"/>
              </a:rPr>
              <a:t>Face Recognition And Attendance Project</a:t>
            </a:r>
            <a:br>
              <a:rPr lang="en-IN" sz="6600" dirty="0">
                <a:solidFill>
                  <a:schemeClr val="tx1">
                    <a:lumMod val="65000"/>
                    <a:lumOff val="35000"/>
                  </a:schemeClr>
                </a:solidFill>
                <a:latin typeface="Bookman Old Style" panose="02050604050505020204" pitchFamily="18" charset="0"/>
              </a:rPr>
            </a:br>
            <a:r>
              <a:rPr lang="en-IN" sz="6600" dirty="0">
                <a:solidFill>
                  <a:schemeClr val="tx1">
                    <a:lumMod val="65000"/>
                    <a:lumOff val="35000"/>
                  </a:schemeClr>
                </a:solidFill>
                <a:latin typeface="Bookman Old Style" panose="02050604050505020204" pitchFamily="18" charset="0"/>
              </a:rPr>
              <a:t>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E048B0-8718-40F7-ADB7-9368A8BC3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10013004" cy="2925222"/>
          </a:xfrm>
        </p:spPr>
        <p:txBody>
          <a:bodyPr>
            <a:normAutofit/>
          </a:bodyPr>
          <a:lstStyle/>
          <a:p>
            <a:endParaRPr lang="en-IN" sz="2000" i="1" dirty="0">
              <a:solidFill>
                <a:schemeClr val="tx1">
                  <a:lumMod val="50000"/>
                  <a:lumOff val="50000"/>
                </a:schemeClr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IN" sz="3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Vidipt Vashist </a:t>
            </a:r>
          </a:p>
          <a:p>
            <a:pPr algn="r"/>
            <a:r>
              <a:rPr lang="en-IN" sz="3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2K20/MSCMAT/33 </a:t>
            </a:r>
          </a:p>
          <a:p>
            <a:pPr algn="r"/>
            <a:r>
              <a:rPr lang="en-IN" sz="3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Bharat Varshney </a:t>
            </a:r>
          </a:p>
          <a:p>
            <a:pPr algn="r"/>
            <a:r>
              <a:rPr lang="en-IN" sz="3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2K20/MSCMAT/07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101897-27DA-44B6-B564-10DA0AEB1372}"/>
              </a:ext>
            </a:extLst>
          </p:cNvPr>
          <p:cNvSpPr/>
          <p:nvPr/>
        </p:nvSpPr>
        <p:spPr>
          <a:xfrm>
            <a:off x="3278220" y="194553"/>
            <a:ext cx="5729592" cy="5612857"/>
          </a:xfrm>
          <a:prstGeom prst="rect">
            <a:avLst/>
          </a:prstGeom>
          <a:blipFill dpi="0" rotWithShape="1">
            <a:blip r:embed="rId2">
              <a:alphaModFix amt="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374E7B-2D0F-44B8-ACF5-1DE3EF50E8C0}"/>
              </a:ext>
            </a:extLst>
          </p:cNvPr>
          <p:cNvCxnSpPr>
            <a:cxnSpLocks/>
          </p:cNvCxnSpPr>
          <p:nvPr/>
        </p:nvCxnSpPr>
        <p:spPr>
          <a:xfrm flipV="1">
            <a:off x="593387" y="3583665"/>
            <a:ext cx="11167353" cy="18373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6756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5AD00-338D-40E7-8D93-C3339E137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OUTPUT 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IN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INPUT FROM IMAGES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D1583C5-F488-4E4B-A9D7-67A5887C8241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5F1456F6-CD52-43FC-A2CD-3C0FBFBC4937}"/>
              </a:ext>
            </a:extLst>
          </p:cNvPr>
          <p:cNvSpPr/>
          <p:nvPr/>
        </p:nvSpPr>
        <p:spPr>
          <a:xfrm>
            <a:off x="3258766" y="330740"/>
            <a:ext cx="5729592" cy="5612857"/>
          </a:xfrm>
          <a:prstGeom prst="rect">
            <a:avLst/>
          </a:prstGeom>
          <a:blipFill dpi="0" rotWithShape="1">
            <a:blip r:embed="rId2">
              <a:alphaModFix amt="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D16347-163E-4A21-AF45-7B25A04EC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215" y="1725072"/>
            <a:ext cx="8900385" cy="500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150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5AD00-338D-40E7-8D93-C3339E137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OUTPUT 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IN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INPUT FROM IMAGES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D1583C5-F488-4E4B-A9D7-67A5887C8241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210D682-5EE6-4FE2-B240-8FA71423FA4D}"/>
              </a:ext>
            </a:extLst>
          </p:cNvPr>
          <p:cNvSpPr/>
          <p:nvPr/>
        </p:nvSpPr>
        <p:spPr>
          <a:xfrm>
            <a:off x="3258766" y="330740"/>
            <a:ext cx="5729592" cy="5612857"/>
          </a:xfrm>
          <a:prstGeom prst="rect">
            <a:avLst/>
          </a:prstGeom>
          <a:blipFill dpi="0" rotWithShape="1">
            <a:blip r:embed="rId2">
              <a:alphaModFix amt="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0E35A0-776F-4D69-998B-EE215F55E6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630" y="1690688"/>
            <a:ext cx="8986737" cy="505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8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5AD00-338D-40E7-8D93-C3339E137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OUTPUT 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IN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ATTENDNACE PROJECT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D1583C5-F488-4E4B-A9D7-67A5887C8241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B05DFF0-59A6-4A30-BB80-FD66532D9CBE}"/>
              </a:ext>
            </a:extLst>
          </p:cNvPr>
          <p:cNvSpPr/>
          <p:nvPr/>
        </p:nvSpPr>
        <p:spPr>
          <a:xfrm>
            <a:off x="3258766" y="330740"/>
            <a:ext cx="5729592" cy="5612857"/>
          </a:xfrm>
          <a:prstGeom prst="rect">
            <a:avLst/>
          </a:prstGeom>
          <a:blipFill dpi="0" rotWithShape="1">
            <a:blip r:embed="rId2">
              <a:alphaModFix amt="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701FC9-EA46-4D11-BB9B-DCFC0178C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11255925" cy="450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033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5AD00-338D-40E7-8D93-C3339E137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OUTPUT 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IN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ATTENDNACE PROJECT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D1583C5-F488-4E4B-A9D7-67A5887C8241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D4FED62-D8B1-47A1-AC3C-C2004F2DD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247" y="1813231"/>
            <a:ext cx="8484256" cy="477239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B05DFF0-59A6-4A30-BB80-FD66532D9CBE}"/>
              </a:ext>
            </a:extLst>
          </p:cNvPr>
          <p:cNvSpPr/>
          <p:nvPr/>
        </p:nvSpPr>
        <p:spPr>
          <a:xfrm>
            <a:off x="3258766" y="330740"/>
            <a:ext cx="5729592" cy="5612857"/>
          </a:xfrm>
          <a:prstGeom prst="rect">
            <a:avLst/>
          </a:prstGeom>
          <a:blipFill dpi="0" rotWithShape="1">
            <a:blip r:embed="rId3">
              <a:alphaModFix amt="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3199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5AD00-338D-40E7-8D93-C3339E137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OUTPUT 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IN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ATTENDNACE PROJECT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D1583C5-F488-4E4B-A9D7-67A5887C8241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060C595-73B7-4677-934A-275A4C743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054" y="1768510"/>
            <a:ext cx="8647890" cy="486443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9C1D4C2-80A1-4974-A337-9FD71FE3F3E9}"/>
              </a:ext>
            </a:extLst>
          </p:cNvPr>
          <p:cNvSpPr/>
          <p:nvPr/>
        </p:nvSpPr>
        <p:spPr>
          <a:xfrm>
            <a:off x="3258766" y="330740"/>
            <a:ext cx="5729592" cy="5612857"/>
          </a:xfrm>
          <a:prstGeom prst="rect">
            <a:avLst/>
          </a:prstGeom>
          <a:blipFill dpi="0" rotWithShape="1">
            <a:blip r:embed="rId3">
              <a:alphaModFix amt="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686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86E1F-24DE-476E-B93B-A2D758E98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OUTPUT 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IN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ATTENDNACE PROJECT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B3B23A-E9D9-4713-BEEE-001F919F5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825" y="1942970"/>
            <a:ext cx="9992251" cy="42730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915F0D4-0BBD-4836-8D43-D61D60572C49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285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86E1F-24DE-476E-B93B-A2D758E98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OUTPUT 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IN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ATTENDNACE PROJECT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915F0D4-0BBD-4836-8D43-D61D60572C49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1640AA9-56ED-4CFF-84C5-8207DADDA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157" y="1770434"/>
            <a:ext cx="8268511" cy="465103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1694213-51D0-4875-8D62-ED54BE7A8A0A}"/>
              </a:ext>
            </a:extLst>
          </p:cNvPr>
          <p:cNvSpPr/>
          <p:nvPr/>
        </p:nvSpPr>
        <p:spPr>
          <a:xfrm>
            <a:off x="3258766" y="330740"/>
            <a:ext cx="5729592" cy="5612857"/>
          </a:xfrm>
          <a:prstGeom prst="rect">
            <a:avLst/>
          </a:prstGeom>
          <a:blipFill dpi="0" rotWithShape="1">
            <a:blip r:embed="rId3">
              <a:alphaModFix amt="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2422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785CAE-8D26-4A3C-85B9-B80D697FD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CONCLUSION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873C95-D353-4107-ADAD-11014BFED06A}"/>
              </a:ext>
            </a:extLst>
          </p:cNvPr>
          <p:cNvSpPr/>
          <p:nvPr/>
        </p:nvSpPr>
        <p:spPr>
          <a:xfrm>
            <a:off x="3258766" y="330740"/>
            <a:ext cx="5729592" cy="5612857"/>
          </a:xfrm>
          <a:prstGeom prst="rect">
            <a:avLst/>
          </a:prstGeom>
          <a:blipFill dpi="0" rotWithShape="1">
            <a:blip r:embed="rId2">
              <a:alphaModFix amt="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9F59C8-9E5A-4013-93CC-61FF7C9377FB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11EE4F8-9B91-4378-8B99-F035E836C793}"/>
              </a:ext>
            </a:extLst>
          </p:cNvPr>
          <p:cNvSpPr txBox="1"/>
          <p:nvPr/>
        </p:nvSpPr>
        <p:spPr>
          <a:xfrm>
            <a:off x="838199" y="1560310"/>
            <a:ext cx="780969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This paper describes the mini-project for Face Recognition using </a:t>
            </a:r>
            <a:r>
              <a:rPr lang="en-US" sz="2800" dirty="0" err="1">
                <a:solidFill>
                  <a:schemeClr val="bg1">
                    <a:lumMod val="50000"/>
                  </a:schemeClr>
                </a:solidFill>
              </a:rPr>
              <a:t>opencv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 in python 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Also, We have explains the library used in the project and the methodology used.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Real time video speed was satisfactory as well has a bit of noticeable frame lag. Considering that </a:t>
            </a:r>
            <a:r>
              <a:rPr lang="en-US" sz="2800" dirty="0" err="1">
                <a:solidFill>
                  <a:schemeClr val="bg1">
                    <a:lumMod val="50000"/>
                  </a:schemeClr>
                </a:solidFill>
              </a:rPr>
              <a:t>opencv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 can be  implemented as a cost effective face recognition platform.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An example is a system to identify known people for </a:t>
            </a:r>
            <a:r>
              <a:rPr lang="en-US" sz="2800" b="1" dirty="0"/>
              <a:t>Automatic Attendance.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2926819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32FD6-AB73-416A-BEAA-01FC57020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7031"/>
            <a:ext cx="10515600" cy="1325563"/>
          </a:xfrm>
        </p:spPr>
        <p:txBody>
          <a:bodyPr/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47ABFE-62B4-4ED9-8DB8-2ED08ACACFE2}"/>
              </a:ext>
            </a:extLst>
          </p:cNvPr>
          <p:cNvSpPr txBox="1"/>
          <p:nvPr/>
        </p:nvSpPr>
        <p:spPr>
          <a:xfrm>
            <a:off x="838200" y="1731712"/>
            <a:ext cx="1065178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/>
              <a:t>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Takeo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Kanade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. Computer recognition of human faces, volume 47.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Birkh¨auser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 Basel, 1977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5F5F5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Machine Learning is Fun! Part 4: Modern Face Recognition with Deep Learning | by Adam </a:t>
            </a:r>
            <a:r>
              <a:rPr lang="en-US" sz="2400" dirty="0" err="1">
                <a:solidFill>
                  <a:srgbClr val="5F5F5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Geitgey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| Medium</a:t>
            </a: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24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OpenCV – OpenCV</a:t>
            </a:r>
            <a:endParaRPr lang="en-IN" sz="2400" dirty="0">
              <a:solidFill>
                <a:schemeClr val="bg1">
                  <a:lumMod val="50000"/>
                </a:schemeClr>
              </a:solidFill>
            </a:endParaRPr>
          </a:p>
          <a:p>
            <a:endParaRPr lang="en-IN" sz="2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D4FE2A0-D255-487C-B90C-3EEE6B1E6918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5B8E205-31A0-4955-9EF3-3267A36F06D3}"/>
              </a:ext>
            </a:extLst>
          </p:cNvPr>
          <p:cNvSpPr/>
          <p:nvPr/>
        </p:nvSpPr>
        <p:spPr>
          <a:xfrm>
            <a:off x="3231204" y="297031"/>
            <a:ext cx="5729592" cy="5612857"/>
          </a:xfrm>
          <a:prstGeom prst="rect">
            <a:avLst/>
          </a:prstGeom>
          <a:blipFill dpi="0" rotWithShape="1">
            <a:blip r:embed="rId4">
              <a:alphaModFix amt="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7244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CE7CB-03F8-4D4C-B7F6-AC3267FAD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latin typeface="Bookman Old Style" panose="02050604050505020204" pitchFamily="18" charset="0"/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B3D2A-22A3-4BF0-A4BD-EABBC14CD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253264" cy="470163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4400" dirty="0">
                <a:latin typeface="Univers Condensed Light" panose="020B0306020202040204" pitchFamily="34" charset="0"/>
                <a:ea typeface="Yu Gothic Light" panose="020B0300000000000000" pitchFamily="34" charset="-128"/>
              </a:rPr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4400" dirty="0">
                <a:latin typeface="Univers Condensed Light" panose="020B0306020202040204" pitchFamily="34" charset="0"/>
                <a:ea typeface="Yu Gothic Light" panose="020B0300000000000000" pitchFamily="34" charset="-128"/>
              </a:rPr>
              <a:t>History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4400" dirty="0">
                <a:latin typeface="Univers Condensed Light" panose="020B0306020202040204" pitchFamily="34" charset="0"/>
                <a:ea typeface="Yu Gothic Light" panose="020B0300000000000000" pitchFamily="34" charset="-128"/>
              </a:rPr>
              <a:t>Methodology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4400" dirty="0">
                <a:latin typeface="Univers Condensed Light" panose="020B0306020202040204" pitchFamily="34" charset="0"/>
                <a:ea typeface="Yu Gothic Light" panose="020B0300000000000000" pitchFamily="34" charset="-128"/>
              </a:rPr>
              <a:t>Library Imported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4400" dirty="0">
                <a:latin typeface="Univers Condensed Light" panose="020B0306020202040204" pitchFamily="34" charset="0"/>
                <a:ea typeface="Yu Gothic Light" panose="020B0300000000000000" pitchFamily="34" charset="-128"/>
              </a:rPr>
              <a:t>Output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4400" dirty="0">
                <a:latin typeface="Univers Condensed Light" panose="020B0306020202040204" pitchFamily="34" charset="0"/>
                <a:ea typeface="Yu Gothic Light" panose="020B0300000000000000" pitchFamily="34" charset="-128"/>
              </a:rPr>
              <a:t>Conclusion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C7A512-D183-4562-9BB7-1699637FD25C}"/>
              </a:ext>
            </a:extLst>
          </p:cNvPr>
          <p:cNvCxnSpPr/>
          <p:nvPr/>
        </p:nvCxnSpPr>
        <p:spPr>
          <a:xfrm>
            <a:off x="838200" y="1521401"/>
            <a:ext cx="10787975" cy="0"/>
          </a:xfrm>
          <a:prstGeom prst="line">
            <a:avLst/>
          </a:prstGeom>
          <a:ln w="19050" cap="flat" cmpd="sng" algn="ctr">
            <a:solidFill>
              <a:schemeClr val="dk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52222289-7E88-4024-A9ED-0E68F50A9E8A}"/>
              </a:ext>
            </a:extLst>
          </p:cNvPr>
          <p:cNvSpPr/>
          <p:nvPr/>
        </p:nvSpPr>
        <p:spPr>
          <a:xfrm>
            <a:off x="3258766" y="330740"/>
            <a:ext cx="5729592" cy="5612857"/>
          </a:xfrm>
          <a:prstGeom prst="rect">
            <a:avLst/>
          </a:prstGeom>
          <a:blipFill dpi="0" rotWithShape="1">
            <a:blip r:embed="rId2">
              <a:alphaModFix amt="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80287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79163-1956-45E4-8D33-D44695BFA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Bookman Old Style" panose="02050604050505020204" pitchFamily="18" charset="0"/>
              </a:rPr>
              <a:t>INTRODUCTION</a:t>
            </a:r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0FEFA-27EC-410C-BFDB-637EBA864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9930319" cy="4779455"/>
          </a:xfrm>
        </p:spPr>
        <p:txBody>
          <a:bodyPr>
            <a:normAutofit/>
          </a:bodyPr>
          <a:lstStyle/>
          <a:p>
            <a:r>
              <a:rPr lang="en-US" dirty="0">
                <a:latin typeface="Univers Condensed Light" panose="020B0306020202040204" pitchFamily="34" charset="0"/>
              </a:rPr>
              <a:t>This project involves  building a python code for face detection and face recognition using several classifiers available in the open computer vision library(OpenCV).</a:t>
            </a:r>
          </a:p>
          <a:p>
            <a:r>
              <a:rPr lang="en-US" dirty="0">
                <a:latin typeface="Univers Condensed Light" panose="020B0306020202040204" pitchFamily="34" charset="0"/>
              </a:rPr>
              <a:t> Face recognition is a non-invasive identification system and faster than other systems since multiple faces can be analyzed at the same time. </a:t>
            </a:r>
          </a:p>
          <a:p>
            <a:r>
              <a:rPr lang="en-US" dirty="0">
                <a:latin typeface="Univers Condensed Light" panose="020B0306020202040204" pitchFamily="34" charset="0"/>
              </a:rPr>
              <a:t>The difference between face detection and identification is, face detection is to identify a face from an image and locate the face. Face recognition is making the decision ”whose face is it ? ”, using an image saved already. </a:t>
            </a:r>
            <a:endParaRPr lang="en-IN" dirty="0">
              <a:latin typeface="Univers Condensed Light" panose="020B030602020204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ABD71C7-B446-4D82-9D4A-20F332A5EFB0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8AFB59F-6CE3-46D0-BFB6-039F99CF0FEC}"/>
              </a:ext>
            </a:extLst>
          </p:cNvPr>
          <p:cNvSpPr/>
          <p:nvPr/>
        </p:nvSpPr>
        <p:spPr>
          <a:xfrm>
            <a:off x="3258766" y="330740"/>
            <a:ext cx="5729592" cy="5612857"/>
          </a:xfrm>
          <a:prstGeom prst="rect">
            <a:avLst/>
          </a:prstGeom>
          <a:blipFill dpi="0" rotWithShape="1">
            <a:blip r:embed="rId2">
              <a:alphaModFix amt="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7370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79163-1956-45E4-8D33-D44695BFA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Bookman Old Style" panose="02050604050505020204" pitchFamily="18" charset="0"/>
              </a:rPr>
              <a:t>HISTORY</a:t>
            </a:r>
            <a:r>
              <a:rPr lang="en-IN" dirty="0">
                <a:solidFill>
                  <a:schemeClr val="tx1">
                    <a:lumMod val="50000"/>
                    <a:lumOff val="50000"/>
                  </a:schemeClr>
                </a:solidFill>
                <a:latin typeface="Bookman Old Style" panose="02050604050505020204" pitchFamily="18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0FEFA-27EC-410C-BFDB-637EBA864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93716"/>
            <a:ext cx="10651787" cy="478913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latin typeface="Univers Condensed Light" panose="020B0306020202040204" pitchFamily="34" charset="0"/>
              </a:rPr>
              <a:t>Face recognition began as early as 1977 with the first automated system being introduced By </a:t>
            </a:r>
            <a:r>
              <a:rPr lang="en-US" sz="2400" dirty="0" err="1">
                <a:latin typeface="Univers Condensed Light" panose="020B0306020202040204" pitchFamily="34" charset="0"/>
              </a:rPr>
              <a:t>Kanade</a:t>
            </a:r>
            <a:r>
              <a:rPr lang="en-US" sz="2400" dirty="0">
                <a:latin typeface="Univers Condensed Light" panose="020B0306020202040204" pitchFamily="34" charset="0"/>
              </a:rPr>
              <a:t> using a feature vector of human faces .</a:t>
            </a:r>
          </a:p>
          <a:p>
            <a:r>
              <a:rPr lang="en-US" sz="2400" dirty="0">
                <a:latin typeface="Univers Condensed Light" panose="020B0306020202040204" pitchFamily="34" charset="0"/>
              </a:rPr>
              <a:t> In 1983, </a:t>
            </a:r>
            <a:r>
              <a:rPr lang="en-US" sz="2400" dirty="0" err="1">
                <a:latin typeface="Univers Condensed Light" panose="020B0306020202040204" pitchFamily="34" charset="0"/>
              </a:rPr>
              <a:t>Sirovich</a:t>
            </a:r>
            <a:r>
              <a:rPr lang="en-US" sz="2400" dirty="0">
                <a:latin typeface="Univers Condensed Light" panose="020B0306020202040204" pitchFamily="34" charset="0"/>
              </a:rPr>
              <a:t> and Kirby introduced the principal component analysis(PCA) for feature extraction . </a:t>
            </a:r>
          </a:p>
          <a:p>
            <a:r>
              <a:rPr lang="en-US" sz="2400" dirty="0">
                <a:latin typeface="Univers Condensed Light" panose="020B0306020202040204" pitchFamily="34" charset="0"/>
              </a:rPr>
              <a:t>Using PCA, Turk and Pentland Eigenface was developed in 1991 and is considered a major milestone in technology . </a:t>
            </a:r>
          </a:p>
          <a:p>
            <a:r>
              <a:rPr lang="en-US" sz="2400" dirty="0">
                <a:latin typeface="Univers Condensed Light" panose="020B0306020202040204" pitchFamily="34" charset="0"/>
              </a:rPr>
              <a:t>Local binary pattern analysis for texture recognition was introduced in 1994 and is improved upon for facial recognition later by incorporating Histograms(LBPH) . </a:t>
            </a:r>
          </a:p>
          <a:p>
            <a:r>
              <a:rPr lang="en-US" sz="2400" dirty="0">
                <a:latin typeface="Univers Condensed Light" panose="020B0306020202040204" pitchFamily="34" charset="0"/>
              </a:rPr>
              <a:t>In 1996 </a:t>
            </a:r>
            <a:r>
              <a:rPr lang="en-US" sz="2400" dirty="0" err="1">
                <a:latin typeface="Univers Condensed Light" panose="020B0306020202040204" pitchFamily="34" charset="0"/>
              </a:rPr>
              <a:t>Fisherface</a:t>
            </a:r>
            <a:r>
              <a:rPr lang="en-US" sz="2400" dirty="0">
                <a:latin typeface="Univers Condensed Light" panose="020B0306020202040204" pitchFamily="34" charset="0"/>
              </a:rPr>
              <a:t> was developed using Linear discriminant analysis (LDA) for dimensional reduction and can identify faces in different illumination conditions, which was an issue in Eigenface method . Viola and Jones introduced a face detection technique using HAAR cascades and </a:t>
            </a:r>
            <a:r>
              <a:rPr lang="en-US" sz="2400" dirty="0" err="1">
                <a:latin typeface="Univers Condensed Light" panose="020B0306020202040204" pitchFamily="34" charset="0"/>
              </a:rPr>
              <a:t>ADABoost</a:t>
            </a:r>
            <a:r>
              <a:rPr lang="en-US" sz="2400" dirty="0">
                <a:latin typeface="Univers Condensed Light" panose="020B0306020202040204" pitchFamily="34" charset="0"/>
              </a:rPr>
              <a:t> . In 2007,</a:t>
            </a:r>
          </a:p>
          <a:p>
            <a:r>
              <a:rPr lang="en-US" sz="2400" dirty="0">
                <a:latin typeface="Univers Condensed Light" panose="020B0306020202040204" pitchFamily="34" charset="0"/>
              </a:rPr>
              <a:t> A face recognition technique was developed by </a:t>
            </a:r>
            <a:r>
              <a:rPr lang="en-US" sz="2400" dirty="0" err="1">
                <a:latin typeface="Univers Condensed Light" panose="020B0306020202040204" pitchFamily="34" charset="0"/>
              </a:rPr>
              <a:t>Naruniec</a:t>
            </a:r>
            <a:r>
              <a:rPr lang="en-US" sz="2400" dirty="0">
                <a:latin typeface="Univers Condensed Light" panose="020B0306020202040204" pitchFamily="34" charset="0"/>
              </a:rPr>
              <a:t> and Skarbek using Gabor Jets that are similar to mammalian eyes . In This project, HAAR cascades are used for face detection and Eigenface, </a:t>
            </a:r>
            <a:r>
              <a:rPr lang="en-US" sz="2400" dirty="0" err="1">
                <a:latin typeface="Univers Condensed Light" panose="020B0306020202040204" pitchFamily="34" charset="0"/>
              </a:rPr>
              <a:t>Fisherface</a:t>
            </a:r>
            <a:r>
              <a:rPr lang="en-US" sz="2400" dirty="0">
                <a:latin typeface="Univers Condensed Light" panose="020B0306020202040204" pitchFamily="34" charset="0"/>
              </a:rPr>
              <a:t> and LBPH are used for face recognition</a:t>
            </a:r>
            <a:endParaRPr lang="en-IN" sz="2400" dirty="0">
              <a:latin typeface="Univers Condensed Light" panose="020B030602020204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ABD71C7-B446-4D82-9D4A-20F332A5EFB0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A77EB290-6BCE-4855-AFF4-02F93C1AEFF7}"/>
              </a:ext>
            </a:extLst>
          </p:cNvPr>
          <p:cNvSpPr/>
          <p:nvPr/>
        </p:nvSpPr>
        <p:spPr>
          <a:xfrm>
            <a:off x="3258766" y="262646"/>
            <a:ext cx="5729592" cy="5612857"/>
          </a:xfrm>
          <a:prstGeom prst="rect">
            <a:avLst/>
          </a:prstGeom>
          <a:blipFill dpi="0" rotWithShape="1">
            <a:blip r:embed="rId2">
              <a:alphaModFix amt="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1461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CC474-0243-4139-9C3E-AFCC5AE84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7BB3B-EF07-44BA-8DDA-E72F3CF4A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524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project was coded in Python using </a:t>
            </a:r>
            <a:r>
              <a:rPr lang="en-US" sz="3600" b="1" dirty="0" err="1">
                <a:solidFill>
                  <a:schemeClr val="tx1"/>
                </a:solidFill>
              </a:rPr>
              <a:t>PYCharm</a:t>
            </a:r>
            <a:r>
              <a:rPr lang="en-US" sz="3600" b="1" dirty="0">
                <a:solidFill>
                  <a:schemeClr val="tx1"/>
                </a:solidFill>
              </a:rPr>
              <a:t> IDE. </a:t>
            </a:r>
          </a:p>
          <a:p>
            <a:endParaRPr lang="en-IN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7D282CA-0BB1-4704-90C1-042414496BE5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5C5BE1C-EEAA-415F-AC1D-FB52CD839E73}"/>
              </a:ext>
            </a:extLst>
          </p:cNvPr>
          <p:cNvSpPr txBox="1"/>
          <p:nvPr/>
        </p:nvSpPr>
        <p:spPr>
          <a:xfrm>
            <a:off x="838199" y="2478051"/>
            <a:ext cx="815015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this project three steps are implemented independently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Collecting images IDs or </a:t>
            </a:r>
            <a:r>
              <a:rPr lang="en-US" sz="2400" b="1" dirty="0"/>
              <a:t>Loading Images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Extracting unique features, classifying them and storing or </a:t>
            </a:r>
            <a:r>
              <a:rPr lang="en-US" sz="2400" b="1" dirty="0"/>
              <a:t>Cascading and storing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Matching features of an input image to the features in the saved and predict identity or </a:t>
            </a:r>
            <a:r>
              <a:rPr lang="en-US" sz="2400" b="1" dirty="0"/>
              <a:t>Comparing Known Encoding vs Unknown Encoding 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IN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2BE124-4C85-4F31-9610-CA459A16DEB6}"/>
              </a:ext>
            </a:extLst>
          </p:cNvPr>
          <p:cNvSpPr/>
          <p:nvPr/>
        </p:nvSpPr>
        <p:spPr>
          <a:xfrm>
            <a:off x="3365452" y="522209"/>
            <a:ext cx="5729592" cy="5612857"/>
          </a:xfrm>
          <a:prstGeom prst="rect">
            <a:avLst/>
          </a:prstGeom>
          <a:blipFill dpi="0" rotWithShape="1">
            <a:blip r:embed="rId2">
              <a:alphaModFix amt="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9541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785CAE-8D26-4A3C-85B9-B80D697FD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METHODOLOGY : </a:t>
            </a:r>
            <a:r>
              <a:rPr lang="en-IN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INPUT FROM IMAGES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9F59C8-9E5A-4013-93CC-61FF7C9377FB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76276EC-A733-44DB-B808-7FD2010DEC3E}"/>
              </a:ext>
            </a:extLst>
          </p:cNvPr>
          <p:cNvSpPr/>
          <p:nvPr/>
        </p:nvSpPr>
        <p:spPr>
          <a:xfrm rot="1441693">
            <a:off x="2981919" y="2605411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5508B99-2D5C-41A6-90CC-6CF5A9669883}"/>
              </a:ext>
            </a:extLst>
          </p:cNvPr>
          <p:cNvSpPr/>
          <p:nvPr/>
        </p:nvSpPr>
        <p:spPr>
          <a:xfrm>
            <a:off x="1781063" y="1784456"/>
            <a:ext cx="2366253" cy="46336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MAIN IMAGE </a:t>
            </a:r>
            <a:endParaRPr lang="en-IN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399C57-0A64-42BA-932E-0CE925F01238}"/>
              </a:ext>
            </a:extLst>
          </p:cNvPr>
          <p:cNvSpPr/>
          <p:nvPr/>
        </p:nvSpPr>
        <p:spPr>
          <a:xfrm>
            <a:off x="6728791" y="1780812"/>
            <a:ext cx="2366253" cy="46336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TEST IMAGE</a:t>
            </a:r>
            <a:endParaRPr lang="en-IN" b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3BBC6BA-CC99-4D96-B44D-B624FA48A72F}"/>
              </a:ext>
            </a:extLst>
          </p:cNvPr>
          <p:cNvSpPr/>
          <p:nvPr/>
        </p:nvSpPr>
        <p:spPr>
          <a:xfrm>
            <a:off x="4147316" y="2425566"/>
            <a:ext cx="2581475" cy="69432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LOADED :</a:t>
            </a:r>
          </a:p>
          <a:p>
            <a:pPr algn="ctr"/>
            <a:r>
              <a:rPr lang="en-US" b="1" dirty="0"/>
              <a:t>USING cv2.imread</a:t>
            </a:r>
            <a:endParaRPr lang="en-IN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3527772-22C5-4967-8586-84A7B01BE276}"/>
              </a:ext>
            </a:extLst>
          </p:cNvPr>
          <p:cNvSpPr/>
          <p:nvPr/>
        </p:nvSpPr>
        <p:spPr>
          <a:xfrm>
            <a:off x="4110530" y="3375516"/>
            <a:ext cx="2618261" cy="599411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CONVERTED INTO BGR FROM RGB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4B2DECC-2FF9-4089-9971-CB299CECAA8B}"/>
              </a:ext>
            </a:extLst>
          </p:cNvPr>
          <p:cNvSpPr/>
          <p:nvPr/>
        </p:nvSpPr>
        <p:spPr>
          <a:xfrm>
            <a:off x="1641698" y="4148248"/>
            <a:ext cx="2468832" cy="75294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ENCODING OF MAIN IMAGE</a:t>
            </a:r>
            <a:endParaRPr lang="en-IN" b="1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8C1E63-193D-4464-9E9B-2BA77EEE3A04}"/>
              </a:ext>
            </a:extLst>
          </p:cNvPr>
          <p:cNvSpPr/>
          <p:nvPr/>
        </p:nvSpPr>
        <p:spPr>
          <a:xfrm>
            <a:off x="4110529" y="5092587"/>
            <a:ext cx="2618261" cy="75294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COMPARING ENCODINGS B/W IMAGES </a:t>
            </a:r>
            <a:endParaRPr lang="en-IN" b="1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9E09992-E911-4DE4-A4FA-EE713A2D73AF}"/>
              </a:ext>
            </a:extLst>
          </p:cNvPr>
          <p:cNvSpPr/>
          <p:nvPr/>
        </p:nvSpPr>
        <p:spPr>
          <a:xfrm>
            <a:off x="4254926" y="6135066"/>
            <a:ext cx="2366253" cy="46336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RESULT IS PRINTED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55BE93A-D9D9-4932-9E3A-B41EB95B76E4}"/>
              </a:ext>
            </a:extLst>
          </p:cNvPr>
          <p:cNvSpPr/>
          <p:nvPr/>
        </p:nvSpPr>
        <p:spPr>
          <a:xfrm>
            <a:off x="6740395" y="4148247"/>
            <a:ext cx="2468832" cy="75294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ENCODING OF TEST IMAGE</a:t>
            </a:r>
            <a:endParaRPr lang="en-IN" b="1" dirty="0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4EA1ED5B-B5A2-4E75-A5A9-96D7DCB9FABC}"/>
              </a:ext>
            </a:extLst>
          </p:cNvPr>
          <p:cNvSpPr/>
          <p:nvPr/>
        </p:nvSpPr>
        <p:spPr>
          <a:xfrm rot="9268881">
            <a:off x="7194112" y="2590008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75727DF9-7C60-44E9-8D58-6A87E30BC62F}"/>
              </a:ext>
            </a:extLst>
          </p:cNvPr>
          <p:cNvSpPr/>
          <p:nvPr/>
        </p:nvSpPr>
        <p:spPr>
          <a:xfrm rot="9268881">
            <a:off x="3013333" y="3616893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B8FF6B33-0654-4F91-A939-80FC7C3ADE6F}"/>
              </a:ext>
            </a:extLst>
          </p:cNvPr>
          <p:cNvSpPr/>
          <p:nvPr/>
        </p:nvSpPr>
        <p:spPr>
          <a:xfrm rot="1441693">
            <a:off x="7308752" y="3612718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236707BF-49E9-4890-9006-538D373C4385}"/>
              </a:ext>
            </a:extLst>
          </p:cNvPr>
          <p:cNvSpPr/>
          <p:nvPr/>
        </p:nvSpPr>
        <p:spPr>
          <a:xfrm rot="1441693">
            <a:off x="3012106" y="5343816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CDECDB00-4843-4AE3-BD32-534BD3322061}"/>
              </a:ext>
            </a:extLst>
          </p:cNvPr>
          <p:cNvSpPr/>
          <p:nvPr/>
        </p:nvSpPr>
        <p:spPr>
          <a:xfrm rot="9268881">
            <a:off x="7309980" y="5248296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Flowchart: Predefined Process 35">
            <a:extLst>
              <a:ext uri="{FF2B5EF4-FFF2-40B4-BE49-F238E27FC236}">
                <a16:creationId xmlns:a16="http://schemas.microsoft.com/office/drawing/2014/main" id="{1B886624-3D1B-4D8F-A1D1-72554CAAC22F}"/>
              </a:ext>
            </a:extLst>
          </p:cNvPr>
          <p:cNvSpPr/>
          <p:nvPr/>
        </p:nvSpPr>
        <p:spPr>
          <a:xfrm>
            <a:off x="9563355" y="2752850"/>
            <a:ext cx="2435087" cy="734080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STEP : 1 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7" name="Flowchart: Predefined Process 36">
            <a:extLst>
              <a:ext uri="{FF2B5EF4-FFF2-40B4-BE49-F238E27FC236}">
                <a16:creationId xmlns:a16="http://schemas.microsoft.com/office/drawing/2014/main" id="{C8FD4A7E-0892-4171-8CEE-89A40895ABFA}"/>
              </a:ext>
            </a:extLst>
          </p:cNvPr>
          <p:cNvSpPr/>
          <p:nvPr/>
        </p:nvSpPr>
        <p:spPr>
          <a:xfrm>
            <a:off x="9563355" y="4141749"/>
            <a:ext cx="2435087" cy="734080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STEP : 2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8" name="Flowchart: Predefined Process 37">
            <a:extLst>
              <a:ext uri="{FF2B5EF4-FFF2-40B4-BE49-F238E27FC236}">
                <a16:creationId xmlns:a16="http://schemas.microsoft.com/office/drawing/2014/main" id="{882C1667-41F4-46C5-A11A-1C9861A76FC0}"/>
              </a:ext>
            </a:extLst>
          </p:cNvPr>
          <p:cNvSpPr/>
          <p:nvPr/>
        </p:nvSpPr>
        <p:spPr>
          <a:xfrm>
            <a:off x="9563355" y="5845530"/>
            <a:ext cx="2435087" cy="734080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STEP : 3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F84B61D9-05A2-4DDF-BC4D-B4D09FB7143C}"/>
              </a:ext>
            </a:extLst>
          </p:cNvPr>
          <p:cNvSpPr/>
          <p:nvPr/>
        </p:nvSpPr>
        <p:spPr>
          <a:xfrm rot="5400000">
            <a:off x="5284557" y="5862938"/>
            <a:ext cx="306990" cy="272178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A6870DD1-461A-4424-8A93-26AAFFBB545E}"/>
              </a:ext>
            </a:extLst>
          </p:cNvPr>
          <p:cNvSpPr/>
          <p:nvPr/>
        </p:nvSpPr>
        <p:spPr>
          <a:xfrm rot="5400000">
            <a:off x="5311715" y="3090822"/>
            <a:ext cx="234281" cy="290571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61C003A-CF7C-482D-8CD0-FBF2B2D35646}"/>
              </a:ext>
            </a:extLst>
          </p:cNvPr>
          <p:cNvSpPr/>
          <p:nvPr/>
        </p:nvSpPr>
        <p:spPr>
          <a:xfrm>
            <a:off x="3231204" y="176352"/>
            <a:ext cx="5729592" cy="5612857"/>
          </a:xfrm>
          <a:prstGeom prst="rect">
            <a:avLst/>
          </a:prstGeom>
          <a:blipFill dpi="0" rotWithShape="1">
            <a:blip r:embed="rId2">
              <a:alphaModFix amt="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648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785CAE-8D26-4A3C-85B9-B80D697FD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METHODOLOGY : </a:t>
            </a:r>
            <a:r>
              <a:rPr lang="en-IN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ATTENDNACE PROJECT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76276EC-A733-44DB-B808-7FD2010DEC3E}"/>
              </a:ext>
            </a:extLst>
          </p:cNvPr>
          <p:cNvSpPr/>
          <p:nvPr/>
        </p:nvSpPr>
        <p:spPr>
          <a:xfrm rot="1441693">
            <a:off x="2981919" y="2605411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5508B99-2D5C-41A6-90CC-6CF5A9669883}"/>
              </a:ext>
            </a:extLst>
          </p:cNvPr>
          <p:cNvSpPr/>
          <p:nvPr/>
        </p:nvSpPr>
        <p:spPr>
          <a:xfrm>
            <a:off x="1781063" y="1784456"/>
            <a:ext cx="2366253" cy="46336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KNOWN IMAGES STORED IN ARRAY</a:t>
            </a:r>
            <a:endParaRPr lang="en-IN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399C57-0A64-42BA-932E-0CE925F01238}"/>
              </a:ext>
            </a:extLst>
          </p:cNvPr>
          <p:cNvSpPr/>
          <p:nvPr/>
        </p:nvSpPr>
        <p:spPr>
          <a:xfrm>
            <a:off x="6728791" y="1780812"/>
            <a:ext cx="2366253" cy="46336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INPUT FROM WEBCAM</a:t>
            </a:r>
            <a:endParaRPr lang="en-IN" b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3BBC6BA-CC99-4D96-B44D-B624FA48A72F}"/>
              </a:ext>
            </a:extLst>
          </p:cNvPr>
          <p:cNvSpPr/>
          <p:nvPr/>
        </p:nvSpPr>
        <p:spPr>
          <a:xfrm>
            <a:off x="4147316" y="2425566"/>
            <a:ext cx="2581475" cy="69432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LOADED :</a:t>
            </a:r>
          </a:p>
          <a:p>
            <a:pPr algn="ctr"/>
            <a:r>
              <a:rPr lang="en-US" b="1" dirty="0"/>
              <a:t>USING : </a:t>
            </a:r>
            <a:r>
              <a:rPr lang="en-US" b="1" dirty="0">
                <a:solidFill>
                  <a:srgbClr val="FFC000"/>
                </a:solidFill>
              </a:rPr>
              <a:t>cv2.imread()</a:t>
            </a:r>
            <a:endParaRPr lang="en-IN" b="1" dirty="0">
              <a:solidFill>
                <a:srgbClr val="FFC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3527772-22C5-4967-8586-84A7B01BE276}"/>
              </a:ext>
            </a:extLst>
          </p:cNvPr>
          <p:cNvSpPr/>
          <p:nvPr/>
        </p:nvSpPr>
        <p:spPr>
          <a:xfrm>
            <a:off x="4110530" y="3375516"/>
            <a:ext cx="2618261" cy="599411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CONVERTED INTO BGR FROM RGB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4B2DECC-2FF9-4089-9971-CB299CECAA8B}"/>
              </a:ext>
            </a:extLst>
          </p:cNvPr>
          <p:cNvSpPr/>
          <p:nvPr/>
        </p:nvSpPr>
        <p:spPr>
          <a:xfrm>
            <a:off x="1641698" y="4156597"/>
            <a:ext cx="2468832" cy="75294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ENCODING OF </a:t>
            </a:r>
            <a:r>
              <a:rPr lang="en-US" b="1" dirty="0">
                <a:solidFill>
                  <a:srgbClr val="FFC000"/>
                </a:solidFill>
              </a:rPr>
              <a:t>KNOWN </a:t>
            </a:r>
            <a:r>
              <a:rPr lang="en-US" b="1" dirty="0">
                <a:solidFill>
                  <a:schemeClr val="tx1"/>
                </a:solidFill>
              </a:rPr>
              <a:t>IMAGES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8C1E63-193D-4464-9E9B-2BA77EEE3A04}"/>
              </a:ext>
            </a:extLst>
          </p:cNvPr>
          <p:cNvSpPr/>
          <p:nvPr/>
        </p:nvSpPr>
        <p:spPr>
          <a:xfrm>
            <a:off x="4056700" y="5273139"/>
            <a:ext cx="2762706" cy="12044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COMPARING ENCODINGS B/W KNOWN VS UNKNOWN</a:t>
            </a:r>
          </a:p>
          <a:p>
            <a:pPr algn="ctr"/>
            <a:r>
              <a:rPr lang="en-US" b="1" dirty="0"/>
              <a:t>USING : </a:t>
            </a:r>
            <a:r>
              <a:rPr lang="en-US" b="1" dirty="0" err="1">
                <a:solidFill>
                  <a:srgbClr val="FFC000"/>
                </a:solidFill>
              </a:rPr>
              <a:t>np.argmin</a:t>
            </a:r>
            <a:endParaRPr lang="en-IN" b="1" dirty="0">
              <a:solidFill>
                <a:srgbClr val="FFC00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55BE93A-D9D9-4932-9E3A-B41EB95B76E4}"/>
              </a:ext>
            </a:extLst>
          </p:cNvPr>
          <p:cNvSpPr/>
          <p:nvPr/>
        </p:nvSpPr>
        <p:spPr>
          <a:xfrm>
            <a:off x="6847055" y="4192049"/>
            <a:ext cx="2548109" cy="924128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ENCODING OF EACH FRAME INPUTED FROM WEBCAM </a:t>
            </a:r>
            <a:r>
              <a:rPr lang="en-IN" b="1" dirty="0"/>
              <a:t>(</a:t>
            </a:r>
            <a:r>
              <a:rPr lang="en-IN" b="1" dirty="0">
                <a:solidFill>
                  <a:srgbClr val="FFC000"/>
                </a:solidFill>
              </a:rPr>
              <a:t>UNKNOWN</a:t>
            </a:r>
            <a:r>
              <a:rPr lang="en-IN" b="1" dirty="0"/>
              <a:t>)</a:t>
            </a:r>
            <a:endParaRPr lang="en-US" b="1" dirty="0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4EA1ED5B-B5A2-4E75-A5A9-96D7DCB9FABC}"/>
              </a:ext>
            </a:extLst>
          </p:cNvPr>
          <p:cNvSpPr/>
          <p:nvPr/>
        </p:nvSpPr>
        <p:spPr>
          <a:xfrm rot="10800000">
            <a:off x="6907110" y="2772728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75727DF9-7C60-44E9-8D58-6A87E30BC62F}"/>
              </a:ext>
            </a:extLst>
          </p:cNvPr>
          <p:cNvSpPr/>
          <p:nvPr/>
        </p:nvSpPr>
        <p:spPr>
          <a:xfrm rot="9268881">
            <a:off x="3203246" y="3657929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B8FF6B33-0654-4F91-A939-80FC7C3ADE6F}"/>
              </a:ext>
            </a:extLst>
          </p:cNvPr>
          <p:cNvSpPr/>
          <p:nvPr/>
        </p:nvSpPr>
        <p:spPr>
          <a:xfrm rot="1441693">
            <a:off x="6909358" y="3642868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236707BF-49E9-4890-9006-538D373C4385}"/>
              </a:ext>
            </a:extLst>
          </p:cNvPr>
          <p:cNvSpPr/>
          <p:nvPr/>
        </p:nvSpPr>
        <p:spPr>
          <a:xfrm rot="1441693">
            <a:off x="3012106" y="5343816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CDECDB00-4843-4AE3-BD32-534BD3322061}"/>
              </a:ext>
            </a:extLst>
          </p:cNvPr>
          <p:cNvSpPr/>
          <p:nvPr/>
        </p:nvSpPr>
        <p:spPr>
          <a:xfrm rot="9268881">
            <a:off x="7127591" y="5405557"/>
            <a:ext cx="767823" cy="250485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Flowchart: Predefined Process 35">
            <a:extLst>
              <a:ext uri="{FF2B5EF4-FFF2-40B4-BE49-F238E27FC236}">
                <a16:creationId xmlns:a16="http://schemas.microsoft.com/office/drawing/2014/main" id="{1B886624-3D1B-4D8F-A1D1-72554CAAC22F}"/>
              </a:ext>
            </a:extLst>
          </p:cNvPr>
          <p:cNvSpPr/>
          <p:nvPr/>
        </p:nvSpPr>
        <p:spPr>
          <a:xfrm>
            <a:off x="9563355" y="2578575"/>
            <a:ext cx="2435087" cy="734080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STEP : 1 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7" name="Flowchart: Predefined Process 36">
            <a:extLst>
              <a:ext uri="{FF2B5EF4-FFF2-40B4-BE49-F238E27FC236}">
                <a16:creationId xmlns:a16="http://schemas.microsoft.com/office/drawing/2014/main" id="{C8FD4A7E-0892-4171-8CEE-89A40895ABFA}"/>
              </a:ext>
            </a:extLst>
          </p:cNvPr>
          <p:cNvSpPr/>
          <p:nvPr/>
        </p:nvSpPr>
        <p:spPr>
          <a:xfrm>
            <a:off x="9563355" y="4141749"/>
            <a:ext cx="2435087" cy="734080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STEP : 2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8" name="Flowchart: Predefined Process 37">
            <a:extLst>
              <a:ext uri="{FF2B5EF4-FFF2-40B4-BE49-F238E27FC236}">
                <a16:creationId xmlns:a16="http://schemas.microsoft.com/office/drawing/2014/main" id="{882C1667-41F4-46C5-A11A-1C9861A76FC0}"/>
              </a:ext>
            </a:extLst>
          </p:cNvPr>
          <p:cNvSpPr/>
          <p:nvPr/>
        </p:nvSpPr>
        <p:spPr>
          <a:xfrm>
            <a:off x="9563355" y="5845530"/>
            <a:ext cx="2435087" cy="734080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STEP : 3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4EA1224-3F10-4854-A546-B4B7185B0932}"/>
              </a:ext>
            </a:extLst>
          </p:cNvPr>
          <p:cNvSpPr/>
          <p:nvPr/>
        </p:nvSpPr>
        <p:spPr>
          <a:xfrm>
            <a:off x="7831701" y="2578575"/>
            <a:ext cx="1563464" cy="101618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REDUCE IN SIZE </a:t>
            </a:r>
          </a:p>
          <a:p>
            <a:pPr algn="ctr"/>
            <a:r>
              <a:rPr lang="en-US" b="1" dirty="0"/>
              <a:t>USING : </a:t>
            </a:r>
            <a:r>
              <a:rPr lang="en-US" b="1" dirty="0">
                <a:solidFill>
                  <a:srgbClr val="FFC000"/>
                </a:solidFill>
              </a:rPr>
              <a:t>cv2.resize()</a:t>
            </a:r>
            <a:endParaRPr lang="en-IN" b="1" dirty="0">
              <a:solidFill>
                <a:srgbClr val="FFC000"/>
              </a:solidFill>
            </a:endParaRP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9ED47403-81AC-4F21-902F-6C7C30C4C594}"/>
              </a:ext>
            </a:extLst>
          </p:cNvPr>
          <p:cNvSpPr/>
          <p:nvPr/>
        </p:nvSpPr>
        <p:spPr>
          <a:xfrm rot="5400000">
            <a:off x="5250943" y="6525505"/>
            <a:ext cx="348295" cy="283040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3AE7677-EFB2-4318-9F44-2EC388F7BD9C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4962FE93-578E-44DD-A78E-9EB1A071A6E1}"/>
              </a:ext>
            </a:extLst>
          </p:cNvPr>
          <p:cNvSpPr/>
          <p:nvPr/>
        </p:nvSpPr>
        <p:spPr>
          <a:xfrm>
            <a:off x="3231204" y="176352"/>
            <a:ext cx="5729592" cy="5612857"/>
          </a:xfrm>
          <a:prstGeom prst="rect">
            <a:avLst/>
          </a:prstGeom>
          <a:blipFill dpi="0" rotWithShape="1">
            <a:blip r:embed="rId2">
              <a:alphaModFix amt="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4590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785CAE-8D26-4A3C-85B9-B80D697FD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METHODOLOGY : </a:t>
            </a:r>
            <a:r>
              <a:rPr lang="en-IN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ATTENDNACE PROJECT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9F59C8-9E5A-4013-93CC-61FF7C9377FB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3BBC6BA-CC99-4D96-B44D-B624FA48A72F}"/>
              </a:ext>
            </a:extLst>
          </p:cNvPr>
          <p:cNvSpPr/>
          <p:nvPr/>
        </p:nvSpPr>
        <p:spPr>
          <a:xfrm>
            <a:off x="4219513" y="1809419"/>
            <a:ext cx="2581475" cy="69432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PRINTING RESULT ON WEBCAM INPUT</a:t>
            </a:r>
            <a:endParaRPr lang="en-IN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3527772-22C5-4967-8586-84A7B01BE276}"/>
              </a:ext>
            </a:extLst>
          </p:cNvPr>
          <p:cNvSpPr/>
          <p:nvPr/>
        </p:nvSpPr>
        <p:spPr>
          <a:xfrm>
            <a:off x="3396017" y="2930842"/>
            <a:ext cx="4235115" cy="924127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CALLING OF MARKING_ATTENDANCE FUCNTION</a:t>
            </a:r>
          </a:p>
          <a:p>
            <a:pPr algn="ctr"/>
            <a:r>
              <a:rPr lang="en-US" b="1" dirty="0"/>
              <a:t>GIVES : </a:t>
            </a:r>
            <a:r>
              <a:rPr lang="en-US" b="1" dirty="0">
                <a:solidFill>
                  <a:srgbClr val="FFC000"/>
                </a:solidFill>
              </a:rPr>
              <a:t>NAME , TIME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8C1E63-193D-4464-9E9B-2BA77EEE3A04}"/>
              </a:ext>
            </a:extLst>
          </p:cNvPr>
          <p:cNvSpPr/>
          <p:nvPr/>
        </p:nvSpPr>
        <p:spPr>
          <a:xfrm>
            <a:off x="4182725" y="4358013"/>
            <a:ext cx="2618261" cy="924128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SAVED DATA IN </a:t>
            </a:r>
            <a:r>
              <a:rPr lang="en-US" b="1" dirty="0">
                <a:solidFill>
                  <a:srgbClr val="FFC000"/>
                </a:solidFill>
              </a:rPr>
              <a:t>ATTENDANCE.CVS </a:t>
            </a:r>
            <a:r>
              <a:rPr lang="en-US" b="1" dirty="0"/>
              <a:t>FILE</a:t>
            </a:r>
            <a:endParaRPr lang="en-IN" b="1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9E09992-E911-4DE4-A4FA-EE713A2D73AF}"/>
              </a:ext>
            </a:extLst>
          </p:cNvPr>
          <p:cNvSpPr/>
          <p:nvPr/>
        </p:nvSpPr>
        <p:spPr>
          <a:xfrm>
            <a:off x="4219512" y="5711114"/>
            <a:ext cx="2473865" cy="858658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CONVERT CVS FILE INTO EXCEL FILE </a:t>
            </a:r>
          </a:p>
        </p:txBody>
      </p:sp>
      <p:sp>
        <p:nvSpPr>
          <p:cNvPr id="36" name="Flowchart: Predefined Process 35">
            <a:extLst>
              <a:ext uri="{FF2B5EF4-FFF2-40B4-BE49-F238E27FC236}">
                <a16:creationId xmlns:a16="http://schemas.microsoft.com/office/drawing/2014/main" id="{1B886624-3D1B-4D8F-A1D1-72554CAAC22F}"/>
              </a:ext>
            </a:extLst>
          </p:cNvPr>
          <p:cNvSpPr/>
          <p:nvPr/>
        </p:nvSpPr>
        <p:spPr>
          <a:xfrm>
            <a:off x="8918713" y="2388460"/>
            <a:ext cx="2435087" cy="734080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STEP : 4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7" name="Flowchart: Predefined Process 36">
            <a:extLst>
              <a:ext uri="{FF2B5EF4-FFF2-40B4-BE49-F238E27FC236}">
                <a16:creationId xmlns:a16="http://schemas.microsoft.com/office/drawing/2014/main" id="{C8FD4A7E-0892-4171-8CEE-89A40895ABFA}"/>
              </a:ext>
            </a:extLst>
          </p:cNvPr>
          <p:cNvSpPr/>
          <p:nvPr/>
        </p:nvSpPr>
        <p:spPr>
          <a:xfrm>
            <a:off x="8918711" y="3950065"/>
            <a:ext cx="2435087" cy="734080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STEP : 5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8" name="Flowchart: Predefined Process 37">
            <a:extLst>
              <a:ext uri="{FF2B5EF4-FFF2-40B4-BE49-F238E27FC236}">
                <a16:creationId xmlns:a16="http://schemas.microsoft.com/office/drawing/2014/main" id="{882C1667-41F4-46C5-A11A-1C9861A76FC0}"/>
              </a:ext>
            </a:extLst>
          </p:cNvPr>
          <p:cNvSpPr/>
          <p:nvPr/>
        </p:nvSpPr>
        <p:spPr>
          <a:xfrm>
            <a:off x="8918711" y="5748957"/>
            <a:ext cx="2435087" cy="734080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STEP : 6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942608BD-F7BF-4DAD-825D-048B3FBEE282}"/>
              </a:ext>
            </a:extLst>
          </p:cNvPr>
          <p:cNvSpPr/>
          <p:nvPr/>
        </p:nvSpPr>
        <p:spPr>
          <a:xfrm rot="5400000">
            <a:off x="5256262" y="2631400"/>
            <a:ext cx="400363" cy="272178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6CD538D3-1B4F-4465-91D4-9845B02D395D}"/>
              </a:ext>
            </a:extLst>
          </p:cNvPr>
          <p:cNvSpPr/>
          <p:nvPr/>
        </p:nvSpPr>
        <p:spPr>
          <a:xfrm rot="5400000">
            <a:off x="5291675" y="3970402"/>
            <a:ext cx="400363" cy="272178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CBC4B9D7-D9A7-41FD-8400-A97B8729F521}"/>
              </a:ext>
            </a:extLst>
          </p:cNvPr>
          <p:cNvSpPr/>
          <p:nvPr/>
        </p:nvSpPr>
        <p:spPr>
          <a:xfrm rot="5400000">
            <a:off x="5293879" y="5413765"/>
            <a:ext cx="378935" cy="218372"/>
          </a:xfrm>
          <a:prstGeom prst="rightArrow">
            <a:avLst/>
          </a:prstGeom>
          <a:scene3d>
            <a:camera prst="orthographicFront"/>
            <a:lightRig rig="threePt" dir="t"/>
          </a:scene3d>
          <a:sp3d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728F45C-00C2-4BF1-B993-BFB549A0C9C9}"/>
              </a:ext>
            </a:extLst>
          </p:cNvPr>
          <p:cNvSpPr/>
          <p:nvPr/>
        </p:nvSpPr>
        <p:spPr>
          <a:xfrm>
            <a:off x="3231204" y="176352"/>
            <a:ext cx="5729592" cy="5612857"/>
          </a:xfrm>
          <a:prstGeom prst="rect">
            <a:avLst/>
          </a:prstGeom>
          <a:blipFill dpi="0" rotWithShape="1">
            <a:blip r:embed="rId2">
              <a:alphaModFix amt="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4637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AC030-91DA-4605-B204-63739A27F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LIBRARY IMPORTED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8A87F0-BF4F-4D90-BC49-6CE353B0B3B5}"/>
              </a:ext>
            </a:extLst>
          </p:cNvPr>
          <p:cNvCxnSpPr/>
          <p:nvPr/>
        </p:nvCxnSpPr>
        <p:spPr>
          <a:xfrm>
            <a:off x="702012" y="1560312"/>
            <a:ext cx="10787975" cy="0"/>
          </a:xfrm>
          <a:prstGeom prst="line">
            <a:avLst/>
          </a:prstGeom>
          <a:ln w="19050" cap="flat" cmpd="sng" algn="ctr">
            <a:solidFill>
              <a:schemeClr val="tx1">
                <a:alpha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45C408C-30EB-41C7-8A4D-B235E4A0A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477" y="1827300"/>
            <a:ext cx="9487583" cy="464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643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ustom 1">
      <a:majorFont>
        <a:latin typeface="Bookman Old Style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</TotalTime>
  <Words>673</Words>
  <Application>Microsoft Office PowerPoint</Application>
  <PresentationFormat>Widescreen</PresentationFormat>
  <Paragraphs>85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Bookman Old Style</vt:lpstr>
      <vt:lpstr>Univers Condensed Light</vt:lpstr>
      <vt:lpstr>Office Theme</vt:lpstr>
      <vt:lpstr>Face Recognition And Attendance Project In Python</vt:lpstr>
      <vt:lpstr>CONTENTS</vt:lpstr>
      <vt:lpstr>INTRODUCTION </vt:lpstr>
      <vt:lpstr>HISTORY </vt:lpstr>
      <vt:lpstr>METHODOLOGY</vt:lpstr>
      <vt:lpstr>METHODOLOGY : INPUT FROM IMAGES</vt:lpstr>
      <vt:lpstr>METHODOLOGY : ATTENDNACE PROJECT</vt:lpstr>
      <vt:lpstr>METHODOLOGY : ATTENDNACE PROJECT</vt:lpstr>
      <vt:lpstr>LIBRARY IMPORTED </vt:lpstr>
      <vt:lpstr>OUTPUT : INPUT FROM IMAGES</vt:lpstr>
      <vt:lpstr>OUTPUT : INPUT FROM IMAGES</vt:lpstr>
      <vt:lpstr>OUTPUT : ATTENDNACE PROJECT </vt:lpstr>
      <vt:lpstr>OUTPUT : ATTENDNACE PROJECT </vt:lpstr>
      <vt:lpstr>OUTPUT : ATTENDNACE PROJECT</vt:lpstr>
      <vt:lpstr>OUTPUT : ATTENDNACE PROJECT</vt:lpstr>
      <vt:lpstr>OUTPUT : ATTENDNACE PROJECT</vt:lpstr>
      <vt:lpstr>CONCLUSION</vt:lpstr>
      <vt:lpstr>REFERNCES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Recognition In Python</dc:title>
  <dc:creator>Vidipt vashist</dc:creator>
  <cp:lastModifiedBy>Vidipt vashist</cp:lastModifiedBy>
  <cp:revision>20</cp:revision>
  <dcterms:created xsi:type="dcterms:W3CDTF">2021-04-04T20:51:53Z</dcterms:created>
  <dcterms:modified xsi:type="dcterms:W3CDTF">2021-04-11T20:50:46Z</dcterms:modified>
</cp:coreProperties>
</file>

<file path=docProps/thumbnail.jpeg>
</file>